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6" r:id="rId23"/>
    <p:sldId id="277" r:id="rId24"/>
  </p:sldIdLst>
  <p:sldSz cx="9144000" cy="5143500" type="screen16x9"/>
  <p:notesSz cx="6858000" cy="9144000"/>
  <p:embeddedFontLst>
    <p:embeddedFont>
      <p:font typeface="Amatic SC" panose="020B0604020202020204" charset="-79"/>
      <p:regular r:id="rId26"/>
      <p:bold r:id="rId27"/>
    </p:embeddedFont>
    <p:embeddedFont>
      <p:font typeface="Inconsolata" panose="020B0604020202020204" charset="0"/>
      <p:regular r:id="rId28"/>
      <p:bold r:id="rId29"/>
    </p:embeddedFont>
    <p:embeddedFont>
      <p:font typeface="Roboto" panose="020B0604020202020204" charset="0"/>
      <p:regular r:id="rId30"/>
      <p:bold r:id="rId31"/>
      <p:italic r:id="rId32"/>
      <p:boldItalic r:id="rId33"/>
    </p:embeddedFont>
    <p:embeddedFont>
      <p:font typeface="Roboto Light" panose="020B0604020202020204" charset="0"/>
      <p:regular r:id="rId34"/>
      <p:bold r:id="rId35"/>
      <p:italic r:id="rId36"/>
      <p:boldItalic r:id="rId37"/>
    </p:embeddedFont>
    <p:embeddedFont>
      <p:font typeface="Roboto Medium" panose="020B0604020202020204" charset="0"/>
      <p:regular r:id="rId38"/>
      <p:bold r:id="rId39"/>
      <p:italic r:id="rId40"/>
      <p:boldItalic r:id="rId41"/>
    </p:embeddedFont>
    <p:embeddedFont>
      <p:font typeface="Roboto Thin"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2838">
          <p15:clr>
            <a:srgbClr val="9AA0A6"/>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8E32C0-0D47-436B-A737-CB7C2A688C19}">
  <a:tblStyle styleId="{B58E32C0-0D47-436B-A737-CB7C2A688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97" autoAdjust="0"/>
  </p:normalViewPr>
  <p:slideViewPr>
    <p:cSldViewPr snapToGrid="0">
      <p:cViewPr varScale="1">
        <p:scale>
          <a:sx n="215" d="100"/>
          <a:sy n="215" d="100"/>
        </p:scale>
        <p:origin x="1474" y="125"/>
      </p:cViewPr>
      <p:guideLst>
        <p:guide pos="2880"/>
        <p:guide orient="horz" pos="2838"/>
        <p:guide pos="288"/>
      </p:guideLst>
    </p:cSldViewPr>
  </p:slideViewPr>
  <p:notesTextViewPr>
    <p:cViewPr>
      <p:scale>
        <a:sx n="1" d="1"/>
        <a:sy n="1" d="1"/>
      </p:scale>
      <p:origin x="0" y="-327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10-1010</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Today will be an introduction to the DOM.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5baacfbe3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5baacfbe3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a9efe318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a9efe318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da9efe318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da9efe318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1010-20</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da9efe318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5da9efe318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1010-20</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5d4b764d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5d4b764d9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1020-30</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da9efe318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da9efe318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DOM is an Object-oriented representation of HTML. It allows us to use JavaScript to interact with the document.</a:t>
            </a:r>
            <a:endParaRPr lang="en-US" dirty="0"/>
          </a:p>
          <a:p>
            <a:pPr marL="158750" lvl="0" indent="0" algn="l" rtl="0">
              <a:spcBef>
                <a:spcPts val="0"/>
              </a:spcBef>
              <a:spcAft>
                <a:spcPts val="0"/>
              </a:spcAft>
              <a:buClr>
                <a:schemeClr val="dk1"/>
              </a:buClr>
              <a:buSzPts val="1100"/>
              <a:buNone/>
            </a:pPr>
            <a:endParaRPr lang="en" dirty="0">
              <a:solidFill>
                <a:schemeClr val="dk1"/>
              </a:solidFill>
            </a:endParaRPr>
          </a:p>
          <a:p>
            <a:pPr marL="457200" lvl="0" indent="-298450" algn="l" rtl="0">
              <a:spcBef>
                <a:spcPts val="0"/>
              </a:spcBef>
              <a:spcAft>
                <a:spcPts val="0"/>
              </a:spcAft>
              <a:buClr>
                <a:schemeClr val="dk1"/>
              </a:buClr>
              <a:buSzPts val="1100"/>
              <a:buChar char="●"/>
            </a:pPr>
            <a:endParaRPr lang="en"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an HTML file is opened in a browser, the browser creates an object to represent the document and all of its containing elements.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 With our HTML represented as objects, we can add, change or remove elements using JavaScript.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Each HTML element is referred to as a node.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nodes are organized in a tree structure similar to the parent-child relationship of nested HTML elements.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da9efe31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da9efe31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Ask the students to try drawing it out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Draw this on the whiteboard (or in ppt)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 lang="en"&gt;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&lt;title&gt;Document&lt;/title&gt;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&lt;div&gt;Main div</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&lt;article&gt;</a:t>
            </a:r>
            <a:endParaRPr dirty="0">
              <a:solidFill>
                <a:schemeClr val="dk1"/>
              </a:solidFill>
            </a:endParaRPr>
          </a:p>
          <a:p>
            <a:pPr marL="457200" lvl="0" indent="457200" algn="l" rtl="0">
              <a:spcBef>
                <a:spcPts val="0"/>
              </a:spcBef>
              <a:spcAft>
                <a:spcPts val="0"/>
              </a:spcAft>
              <a:buClr>
                <a:schemeClr val="dk1"/>
              </a:buClr>
              <a:buSzPts val="1100"/>
              <a:buFont typeface="Arial"/>
              <a:buNone/>
            </a:pPr>
            <a:r>
              <a:rPr lang="en" dirty="0">
                <a:solidFill>
                  <a:schemeClr val="dk1"/>
                </a:solidFill>
              </a:rPr>
              <a:t>&lt;section&gt;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&lt;/section&gt;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&lt;/article&gt;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href="myImg"&gt;&lt;/a&gt;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href="secondImg"&gt;&lt;/a&gt;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5d54ae0f6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5d54ae0f6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5da9efe318_0_2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5da9efe318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da9efe31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da9efe31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Ask the students to try drawing it out on paper</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Draw this on the whiteboard (or in ppt)</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673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baacfbe3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baacfbe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5d4b764d9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5d4b764d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1030-40</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da9efe31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da9efe31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1030-40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our root element? (the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HTML node (</a:t>
            </a:r>
            <a:r>
              <a:rPr lang="en-US" dirty="0" err="1"/>
              <a:t>document.documentElement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head? (</a:t>
            </a:r>
            <a:r>
              <a:rPr lang="en-US" dirty="0" err="1"/>
              <a:t>document.head</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body? (</a:t>
            </a:r>
            <a:r>
              <a:rPr lang="en-US" dirty="0" err="1"/>
              <a:t>document.body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use these are starting points to traverse the DOM tree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Might need to wing which exact nodes are interesting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Console.log(</a:t>
            </a:r>
            <a:r>
              <a:rPr lang="en-US" dirty="0" err="1"/>
              <a:t>document.body</a:t>
            </a:r>
            <a:r>
              <a:rPr lang="en-US" dirty="0"/>
              <a:t>)</a:t>
            </a:r>
          </a:p>
          <a:p>
            <a:pPr marL="0" lvl="0" indent="0" algn="l" rtl="0">
              <a:spcBef>
                <a:spcPts val="0"/>
              </a:spcBef>
              <a:spcAft>
                <a:spcPts val="0"/>
              </a:spcAft>
              <a:buNone/>
            </a:pPr>
            <a:r>
              <a:rPr lang="en-US" dirty="0"/>
              <a:t>.children</a:t>
            </a:r>
          </a:p>
          <a:p>
            <a:pPr marL="0" lvl="0" indent="0" algn="l" rtl="0">
              <a:spcBef>
                <a:spcPts val="0"/>
              </a:spcBef>
              <a:spcAft>
                <a:spcPts val="0"/>
              </a:spcAft>
              <a:buNone/>
            </a:pPr>
            <a:r>
              <a:rPr lang="en-US" dirty="0"/>
              <a:t>[3]</a:t>
            </a:r>
          </a:p>
          <a:p>
            <a:pPr marL="0" lvl="0" indent="0" algn="l" rtl="0">
              <a:spcBef>
                <a:spcPts val="0"/>
              </a:spcBef>
              <a:spcAft>
                <a:spcPts val="0"/>
              </a:spcAft>
              <a:buNone/>
            </a:pPr>
            <a:r>
              <a:rPr lang="en-US" dirty="0"/>
              <a:t>.</a:t>
            </a:r>
            <a:r>
              <a:rPr lang="en-US" dirty="0" err="1"/>
              <a:t>childNodes</a:t>
            </a:r>
            <a:r>
              <a:rPr lang="en-US" dirty="0"/>
              <a:t>[7]</a:t>
            </a:r>
          </a:p>
          <a:p>
            <a:pPr marL="0" lvl="0" indent="0" algn="l" rtl="0">
              <a:spcBef>
                <a:spcPts val="0"/>
              </a:spcBef>
              <a:spcAft>
                <a:spcPts val="0"/>
              </a:spcAft>
              <a:buNone/>
            </a:pPr>
            <a:r>
              <a:rPr lang="en-US" dirty="0"/>
              <a:t>.style</a:t>
            </a:r>
          </a:p>
          <a:p>
            <a:pPr marL="0" lvl="0" indent="0" algn="l" rtl="0">
              <a:spcBef>
                <a:spcPts val="0"/>
              </a:spcBef>
              <a:spcAft>
                <a:spcPts val="0"/>
              </a:spcAft>
              <a:buNone/>
            </a:pPr>
            <a:r>
              <a:rPr lang="en-US" dirty="0"/>
              <a:t>.</a:t>
            </a:r>
            <a:r>
              <a:rPr lang="en-US" dirty="0" err="1"/>
              <a:t>fontSize</a:t>
            </a:r>
            <a:endParaRPr lang="en-US" dirty="0"/>
          </a:p>
          <a:p>
            <a:pPr marL="0" lvl="0" indent="0" algn="l" rtl="0">
              <a:spcBef>
                <a:spcPts val="0"/>
              </a:spcBef>
              <a:spcAft>
                <a:spcPts val="0"/>
              </a:spcAft>
              <a:buNone/>
            </a:pPr>
            <a:r>
              <a:rPr lang="en-US" dirty="0"/>
              <a:t>= “20px”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Notice </a:t>
            </a:r>
            <a:r>
              <a:rPr lang="en-US" dirty="0" err="1"/>
              <a:t>fontSize</a:t>
            </a:r>
            <a:r>
              <a:rPr lang="en-US" dirty="0"/>
              <a:t> is camelCase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5da9efe318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da9efe31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Input is </a:t>
            </a:r>
            <a:r>
              <a:rPr lang="en-US" dirty="0" err="1"/>
              <a:t>ms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637ab166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637ab166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03 Traverse DOM (1045-55)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(1055-11)</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"What other properties or attributes can be set using JS?“</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-Anything</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dirty="0"/>
              <a:t>04 Setting Attributes (11-1110)</a:t>
            </a:r>
          </a:p>
          <a:p>
            <a:pPr marL="0" lvl="0" indent="0" algn="l" rtl="0">
              <a:spcBef>
                <a:spcPts val="0"/>
              </a:spcBef>
              <a:spcAft>
                <a:spcPts val="0"/>
              </a:spcAft>
              <a:buNone/>
            </a:pPr>
            <a:r>
              <a:rPr lang="en-US" dirty="0"/>
              <a:t>Open index.html</a:t>
            </a:r>
          </a:p>
          <a:p>
            <a:pPr marL="0" lvl="0" indent="0" algn="l" rtl="0">
              <a:spcBef>
                <a:spcPts val="0"/>
              </a:spcBef>
              <a:spcAft>
                <a:spcPts val="0"/>
              </a:spcAft>
              <a:buNone/>
            </a:pPr>
            <a:r>
              <a:rPr lang="en-US" dirty="0"/>
              <a:t>How do we feel about this style?</a:t>
            </a:r>
          </a:p>
          <a:p>
            <a:pPr marL="0" lvl="0" indent="0" algn="l" rtl="0">
              <a:spcBef>
                <a:spcPts val="0"/>
              </a:spcBef>
              <a:spcAft>
                <a:spcPts val="0"/>
              </a:spcAft>
              <a:buNone/>
            </a:pPr>
            <a:r>
              <a:rPr lang="en-US" dirty="0"/>
              <a:t>Uncomment the script</a:t>
            </a:r>
          </a:p>
          <a:p>
            <a:pPr marL="0" lvl="0" indent="0" algn="l" rtl="0">
              <a:spcBef>
                <a:spcPts val="0"/>
              </a:spcBef>
              <a:spcAft>
                <a:spcPts val="0"/>
              </a:spcAft>
              <a:buNone/>
            </a:pPr>
            <a:r>
              <a:rPr lang="en-US" dirty="0"/>
              <a:t>We can use </a:t>
            </a:r>
            <a:r>
              <a:rPr lang="en-US" dirty="0" err="1"/>
              <a:t>querySelector</a:t>
            </a:r>
            <a:r>
              <a:rPr lang="en-US" dirty="0"/>
              <a:t> and </a:t>
            </a:r>
            <a:r>
              <a:rPr lang="en-US" dirty="0" err="1"/>
              <a:t>querySelectorAll</a:t>
            </a:r>
            <a:r>
              <a:rPr lang="en-US" dirty="0"/>
              <a:t> rather than traversing the DOM tree</a:t>
            </a:r>
          </a:p>
          <a:p>
            <a:pPr marL="0" lvl="0" indent="0" algn="l" rtl="0">
              <a:spcBef>
                <a:spcPts val="0"/>
              </a:spcBef>
              <a:spcAft>
                <a:spcPts val="0"/>
              </a:spcAft>
              <a:buNone/>
            </a:pPr>
            <a:r>
              <a:rPr lang="en-US" dirty="0"/>
              <a:t>We can use </a:t>
            </a:r>
            <a:r>
              <a:rPr lang="en-US" dirty="0" err="1"/>
              <a:t>setAttribute</a:t>
            </a:r>
            <a:r>
              <a:rPr lang="en-US" dirty="0"/>
              <a:t> to modify the HTML attributes of an element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05 Setting Attributes (1110-20) (10 min)</a:t>
            </a:r>
          </a:p>
          <a:p>
            <a:pPr marL="0" lvl="0" indent="0" algn="l" rtl="0">
              <a:spcBef>
                <a:spcPts val="0"/>
              </a:spcBef>
              <a:spcAft>
                <a:spcPts val="0"/>
              </a:spcAft>
              <a:buNone/>
            </a:pPr>
            <a:r>
              <a:rPr lang="en-US" dirty="0"/>
              <a:t>It’s on GitLab</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(1120-25)</a:t>
            </a:r>
          </a:p>
          <a:p>
            <a:pPr marL="0" lvl="0" indent="0" algn="l" rtl="0">
              <a:spcBef>
                <a:spcPts val="0"/>
              </a:spcBef>
              <a:spcAft>
                <a:spcPts val="0"/>
              </a:spcAft>
              <a:buNone/>
            </a:pPr>
            <a:r>
              <a:rPr lang="en-US" dirty="0" err="1"/>
              <a:t>setAttribute</a:t>
            </a:r>
            <a:r>
              <a:rPr lang="en-US" dirty="0"/>
              <a:t> takes a property and a value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Break 1125-1205 (40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06 Create Append (1205-15)</a:t>
            </a:r>
          </a:p>
          <a:p>
            <a:pPr marL="0" lvl="0" indent="0" algn="l" rtl="0">
              <a:spcBef>
                <a:spcPts val="0"/>
              </a:spcBef>
              <a:spcAft>
                <a:spcPts val="0"/>
              </a:spcAft>
              <a:buNone/>
            </a:pPr>
            <a:r>
              <a:rPr lang="en-US" dirty="0"/>
              <a:t>Demo first</a:t>
            </a:r>
          </a:p>
          <a:p>
            <a:pPr marL="0" lvl="0" indent="0" algn="l" rtl="0">
              <a:spcBef>
                <a:spcPts val="0"/>
              </a:spcBef>
              <a:spcAft>
                <a:spcPts val="0"/>
              </a:spcAft>
              <a:buNone/>
            </a:pPr>
            <a:r>
              <a:rPr lang="en-US" dirty="0" err="1"/>
              <a:t>createElement</a:t>
            </a:r>
            <a:endParaRPr lang="en-US" dirty="0"/>
          </a:p>
          <a:p>
            <a:pPr marL="0" lvl="0" indent="0" algn="l" rtl="0">
              <a:spcBef>
                <a:spcPts val="0"/>
              </a:spcBef>
              <a:spcAft>
                <a:spcPts val="0"/>
              </a:spcAft>
              <a:buNone/>
            </a:pPr>
            <a:r>
              <a:rPr lang="en-US" dirty="0" err="1"/>
              <a:t>appendChild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(student) 07 – Look Ma no HTML (1215-45) (30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(1245-50)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08 – Timers and Intervals (1250-100)</a:t>
            </a:r>
          </a:p>
          <a:p>
            <a:pPr marL="0" lvl="0" indent="0" algn="l" rtl="0">
              <a:spcBef>
                <a:spcPts val="0"/>
              </a:spcBef>
              <a:spcAft>
                <a:spcPts val="0"/>
              </a:spcAft>
              <a:buNone/>
            </a:pPr>
            <a:r>
              <a:rPr lang="en-US" dirty="0"/>
              <a:t>Where are timers used in apps? (countdowns, calendars, games)</a:t>
            </a:r>
          </a:p>
          <a:p>
            <a:pPr marL="0" lvl="0" indent="0" algn="l" rtl="0">
              <a:spcBef>
                <a:spcPts val="0"/>
              </a:spcBef>
              <a:spcAft>
                <a:spcPts val="0"/>
              </a:spcAft>
              <a:buNone/>
            </a:pPr>
            <a:r>
              <a:rPr lang="en-US" dirty="0"/>
              <a:t>Demo index.html</a:t>
            </a:r>
          </a:p>
          <a:p>
            <a:pPr marL="0" lvl="0" indent="0" algn="l" rtl="0">
              <a:spcBef>
                <a:spcPts val="0"/>
              </a:spcBef>
              <a:spcAft>
                <a:spcPts val="0"/>
              </a:spcAft>
              <a:buNone/>
            </a:pPr>
            <a:r>
              <a:rPr lang="en-US" dirty="0"/>
              <a:t>Colors after a time</a:t>
            </a:r>
          </a:p>
          <a:p>
            <a:pPr marL="0" lvl="0" indent="0" algn="l" rtl="0">
              <a:spcBef>
                <a:spcPts val="0"/>
              </a:spcBef>
              <a:spcAft>
                <a:spcPts val="0"/>
              </a:spcAft>
              <a:buNone/>
            </a:pPr>
            <a:r>
              <a:rPr lang="en-US" dirty="0"/>
              <a:t>How did we do this?</a:t>
            </a:r>
          </a:p>
          <a:p>
            <a:pPr marL="0" lvl="0" indent="0" algn="l" rtl="0">
              <a:spcBef>
                <a:spcPts val="0"/>
              </a:spcBef>
              <a:spcAft>
                <a:spcPts val="0"/>
              </a:spcAft>
              <a:buNone/>
            </a:pPr>
            <a:r>
              <a:rPr lang="en-US" dirty="0" err="1"/>
              <a:t>setInterval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timerInterval</a:t>
            </a:r>
            <a:r>
              <a:rPr lang="en-US" dirty="0"/>
              <a:t> is stored in a variable</a:t>
            </a:r>
          </a:p>
          <a:p>
            <a:pPr marL="0" lvl="0" indent="0" algn="l" rtl="0">
              <a:spcBef>
                <a:spcPts val="0"/>
              </a:spcBef>
              <a:spcAft>
                <a:spcPts val="0"/>
              </a:spcAft>
              <a:buNone/>
            </a:pPr>
            <a:r>
              <a:rPr lang="en-US" dirty="0"/>
              <a:t>Decrement seconds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Mention </a:t>
            </a:r>
            <a:r>
              <a:rPr lang="en-US" dirty="0" err="1"/>
              <a:t>setTimeout</a:t>
            </a:r>
            <a:endParaRPr lang="en-US" dirty="0"/>
          </a:p>
          <a:p>
            <a:pPr marL="0" lvl="0" indent="0" algn="l" rtl="0">
              <a:spcBef>
                <a:spcPts val="0"/>
              </a:spcBef>
              <a:spcAft>
                <a:spcPts val="0"/>
              </a:spcAft>
              <a:buNone/>
            </a:pPr>
            <a:r>
              <a:rPr lang="en-US" dirty="0"/>
              <a:t>They live on window (not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Ask: Why do we need to </a:t>
            </a:r>
            <a:r>
              <a:rPr lang="en-US" dirty="0" err="1"/>
              <a:t>clearInterval</a:t>
            </a:r>
            <a:r>
              <a:rPr lang="en-US" dirty="0"/>
              <a:t>?</a:t>
            </a:r>
          </a:p>
          <a:p>
            <a:pPr marL="0" lvl="0" indent="0" algn="l" rtl="0">
              <a:spcBef>
                <a:spcPts val="0"/>
              </a:spcBef>
              <a:spcAft>
                <a:spcPts val="0"/>
              </a:spcAft>
              <a:buNone/>
            </a:pPr>
            <a:r>
              <a:rPr lang="en-US" dirty="0"/>
              <a:t>If we don’t it will indefinitely </a:t>
            </a:r>
          </a:p>
          <a:p>
            <a:pPr marL="0" lvl="0" indent="0" algn="l" rtl="0">
              <a:spcBef>
                <a:spcPts val="0"/>
              </a:spcBef>
              <a:spcAft>
                <a:spcPts val="0"/>
              </a:spcAft>
              <a:buNone/>
            </a:pPr>
            <a:r>
              <a:rPr lang="en-US" dirty="0" err="1"/>
              <a:t>setTimeout</a:t>
            </a:r>
            <a:r>
              <a:rPr lang="en-US" dirty="0"/>
              <a:t> has </a:t>
            </a:r>
            <a:r>
              <a:rPr lang="en-US" dirty="0" err="1"/>
              <a:t>clearTimeout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(students) 09-Speed Reader (100-120)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120-30 (review)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baacfbe3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5baacfbe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aacfbe3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aacfbe3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baacfbe3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baacfbe3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baacfbe3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baacfbe3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baacfbe3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5baacfbe3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aacfbe3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aacfbe3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da9efe318_0_2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da9efe318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6" name="Google Shape;86;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8" name="Google Shape;88;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2" name="Google Shape;92;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 name="Google Shape;93;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 name="Google Shape;97;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7" name="Google Shape;107;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8" name="Google Shape;108;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8" name="Google Shape;118;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2" name="Google Shape;122;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7" name="Google Shape;127;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5" name="Google Shape;135;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8" name="Google Shape;138;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9" name="Google Shape;139;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 name="Google Shape;147;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 name="Google Shape;148;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9" name="Google Shape;149;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7" name="Google Shape;157;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59" name="Google Shape;159;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1"/>
        <p:cNvGrpSpPr/>
        <p:nvPr/>
      </p:nvGrpSpPr>
      <p:grpSpPr>
        <a:xfrm>
          <a:off x="0" y="0"/>
          <a:ext cx="0" cy="0"/>
          <a:chOff x="0" y="0"/>
          <a:chExt cx="0" cy="0"/>
        </a:xfrm>
      </p:grpSpPr>
      <p:sp>
        <p:nvSpPr>
          <p:cNvPr id="162" name="Google Shape;162;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3" name="Google Shape;163;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5" name="Google Shape;165;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6" name="Google Shape;166;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 name="Google Shape;168;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 name="Google Shape;175;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 name="Google Shape;178;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 name="Google Shape;21;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2" name="Google Shape;20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 name="Google Shape;205;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 name="Google Shape;234;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 name="Google Shape;23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 name="Google Shape;237;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 name="Google Shape;27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 name="Google Shape;27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 name="Google Shape;30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1" name="Google Shape;31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 name="Google Shape;349;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2" name="Google Shape;352;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6" name="Google Shape;396;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7" name="Google Shape;397;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40"/>
        <p:cNvGrpSpPr/>
        <p:nvPr/>
      </p:nvGrpSpPr>
      <p:grpSpPr>
        <a:xfrm>
          <a:off x="0" y="0"/>
          <a:ext cx="0" cy="0"/>
          <a:chOff x="0" y="0"/>
          <a:chExt cx="0" cy="0"/>
        </a:xfrm>
      </p:grpSpPr>
      <p:sp>
        <p:nvSpPr>
          <p:cNvPr id="441" name="Google Shape;441;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2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2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8"/>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28"/>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2" name="Google Shape;482;p28"/>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 name="Google Shape;486;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 name="Google Shape;489;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07" name="Google Shape;507;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3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 name="Google Shape;31;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9" name="Google Shape;669;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8" name="Google Shape;678;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3" name="Google Shape;70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4" name="Google Shape;704;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 name="Google Shape;706;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8" name="Google Shape;718;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8" name="Google Shape;72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9" name="Google Shape;72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1" name="Google Shape;731;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3" name="Google Shape;743;p4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5" name="Google Shape;45;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3" name="Google Shape;7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6" name="Google Shape;756;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8" name="Google Shape;768;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8" name="Google Shape;77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9" name="Google Shape;779;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1" name="Google Shape;78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5" name="Google Shape;795;p4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6" name="Google Shape;80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9" name="Google Shape;80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3" name="Google Shape;823;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4" name="Google Shape;83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5" name="Google Shape;835;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7" name="Google Shape;83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1" name="Google Shape;851;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2" name="Google Shape;86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3" name="Google Shape;86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5" name="Google Shape;86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9" name="Google Shape;879;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6"/>
        <p:cNvGrpSpPr/>
        <p:nvPr/>
      </p:nvGrpSpPr>
      <p:grpSpPr>
        <a:xfrm>
          <a:off x="0" y="0"/>
          <a:ext cx="0" cy="0"/>
          <a:chOff x="0" y="0"/>
          <a:chExt cx="0" cy="0"/>
        </a:xfrm>
      </p:grpSpPr>
      <p:sp>
        <p:nvSpPr>
          <p:cNvPr id="887" name="Google Shape;88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9" name="Google Shape;88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2" name="Google Shape;89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9" name="Google Shape;909;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17"/>
        <p:cNvGrpSpPr/>
        <p:nvPr/>
      </p:nvGrpSpPr>
      <p:grpSpPr>
        <a:xfrm>
          <a:off x="0" y="0"/>
          <a:ext cx="0" cy="0"/>
          <a:chOff x="0" y="0"/>
          <a:chExt cx="0" cy="0"/>
        </a:xfrm>
      </p:grpSpPr>
      <p:sp>
        <p:nvSpPr>
          <p:cNvPr id="918" name="Google Shape;91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0" name="Google Shape;92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1" name="Google Shape;921;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3" name="Google Shape;92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0" name="Google Shape;940;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48"/>
        <p:cNvGrpSpPr/>
        <p:nvPr/>
      </p:nvGrpSpPr>
      <p:grpSpPr>
        <a:xfrm>
          <a:off x="0" y="0"/>
          <a:ext cx="0" cy="0"/>
          <a:chOff x="0" y="0"/>
          <a:chExt cx="0" cy="0"/>
        </a:xfrm>
      </p:grpSpPr>
      <p:sp>
        <p:nvSpPr>
          <p:cNvPr id="949" name="Google Shape;94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1" name="Google Shape;951;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2" name="Google Shape;952;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4" name="Google Shape;95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1" name="Google Shape;971;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79"/>
        <p:cNvGrpSpPr/>
        <p:nvPr/>
      </p:nvGrpSpPr>
      <p:grpSpPr>
        <a:xfrm>
          <a:off x="0" y="0"/>
          <a:ext cx="0" cy="0"/>
          <a:chOff x="0" y="0"/>
          <a:chExt cx="0" cy="0"/>
        </a:xfrm>
      </p:grpSpPr>
      <p:sp>
        <p:nvSpPr>
          <p:cNvPr id="980" name="Google Shape;98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2" name="Google Shape;98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3" name="Google Shape;98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5" name="Google Shape;98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2" name="Google Shape;1002;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2" name="Google Shape;1012;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4" name="Google Shape;1014;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4" name="Google Shape;54;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0" name="Google Shape;1020;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1" name="Google Shape;1021;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4"/>
        <p:cNvGrpSpPr/>
        <p:nvPr/>
      </p:nvGrpSpPr>
      <p:grpSpPr>
        <a:xfrm>
          <a:off x="0" y="0"/>
          <a:ext cx="0" cy="0"/>
          <a:chOff x="0" y="0"/>
          <a:chExt cx="0" cy="0"/>
        </a:xfrm>
      </p:grpSpPr>
      <p:sp>
        <p:nvSpPr>
          <p:cNvPr id="1025" name="Google Shape;1025;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l="1069" t="11805" r="814" b="11436"/>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9" name="Google Shape;1029;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0" name="Google Shape;1030;p53"/>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31" name="Google Shape;1031;p53"/>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33" name="Google Shape;1033;p53"/>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7" name="Google Shape;1037;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4" name="Google Shape;64;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9" name="Google Shape;69;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 name="Google Shape;73;p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4" name="Google Shape;7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 name="Google Shape;79;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 name="Google Shape;80;p1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 name="Google Shape;82;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3.gif"/></Relationships>
</file>

<file path=ppt/slides/_rels/slide22.xml.rels><?xml version="1.0" encoding="UTF-8" standalone="yes"?>
<Relationships xmlns="http://schemas.openxmlformats.org/package/2006/relationships"><Relationship Id="rId3" Type="http://schemas.openxmlformats.org/officeDocument/2006/relationships/hyperlink" Target="https://coding-boot-camp.github.io/fs-ground-04-web-apis-speedreader-demo/"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4.1</a:t>
            </a:r>
            <a:endParaRPr/>
          </a:p>
        </p:txBody>
      </p:sp>
      <p:sp>
        <p:nvSpPr>
          <p:cNvPr id="1056" name="Google Shape;1056;p57"/>
          <p:cNvSpPr txBox="1">
            <a:spLocks noGrp="1"/>
          </p:cNvSpPr>
          <p:nvPr>
            <p:ph type="title" idx="2"/>
          </p:nvPr>
        </p:nvSpPr>
        <p:spPr>
          <a:xfrm>
            <a:off x="274350" y="1643000"/>
            <a:ext cx="8595300" cy="1434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Web APIs</a:t>
            </a:r>
            <a:endParaRPr/>
          </a:p>
          <a:p>
            <a:pPr marL="0" lvl="0" indent="0" algn="l" rtl="0">
              <a:spcBef>
                <a:spcPts val="0"/>
              </a:spcBef>
              <a:spcAft>
                <a:spcPts val="0"/>
              </a:spcAft>
              <a:buNone/>
            </a:pPr>
            <a:endParaRPr/>
          </a:p>
          <a:p>
            <a:pPr marL="0" lvl="0" indent="0" algn="l" rtl="0">
              <a:spcBef>
                <a:spcPts val="0"/>
              </a:spcBef>
              <a:spcAft>
                <a:spcPts val="0"/>
              </a:spcAft>
              <a:buNone/>
            </a:pPr>
            <a:r>
              <a:rPr lang="en"/>
              <a:t>Introduction to the DOM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web APIs?</a:t>
            </a:r>
            <a:endParaRPr/>
          </a:p>
        </p:txBody>
      </p:sp>
      <p:sp>
        <p:nvSpPr>
          <p:cNvPr id="1121" name="Google Shape;112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APIs</a:t>
            </a:r>
            <a:endParaRPr/>
          </a:p>
        </p:txBody>
      </p:sp>
      <p:sp>
        <p:nvSpPr>
          <p:cNvPr id="1127" name="Google Shape;112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marL="0" lvl="0" indent="0" algn="l" rtl="0">
              <a:spcBef>
                <a:spcPts val="800"/>
              </a:spcBef>
              <a:spcAft>
                <a:spcPts val="0"/>
              </a:spcAft>
              <a:buNone/>
            </a:pPr>
            <a:r>
              <a:rPr lang="en"/>
              <a:t>See instructions in</a:t>
            </a:r>
            <a:r>
              <a:rPr lang="en">
                <a:latin typeface="Roboto Light"/>
                <a:ea typeface="Roboto Light"/>
                <a:cs typeface="Roboto Light"/>
                <a:sym typeface="Roboto Light"/>
              </a:rPr>
              <a:t> </a:t>
            </a:r>
            <a:r>
              <a:rPr lang="en" b="1">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marL="0" lvl="0" indent="0" algn="l" rtl="0">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3" name="Google Shape;1143;p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144" name="Google Shape;114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Activity: </a:t>
            </a:r>
            <a:r>
              <a:rPr lang="en" dirty="0">
                <a:latin typeface="Roboto Light"/>
                <a:ea typeface="Roboto Light"/>
                <a:cs typeface="Roboto Light"/>
                <a:sym typeface="Roboto Light"/>
              </a:rPr>
              <a:t>This Window (01-</a:t>
            </a:r>
            <a:r>
              <a:rPr lang="en-US" dirty="0" err="1">
                <a:latin typeface="Roboto Light"/>
                <a:ea typeface="Roboto Light"/>
                <a:cs typeface="Roboto Light"/>
                <a:sym typeface="Roboto Light"/>
              </a:rPr>
              <a:t>Stu_This</a:t>
            </a:r>
            <a:r>
              <a:rPr lang="en-US" dirty="0">
                <a:latin typeface="Roboto Light"/>
                <a:ea typeface="Roboto Light"/>
                <a:cs typeface="Roboto Light"/>
                <a:sym typeface="Roboto Light"/>
              </a:rPr>
              <a:t>-Window)</a:t>
            </a:r>
            <a:endParaRPr dirty="0">
              <a:latin typeface="Roboto Light"/>
              <a:ea typeface="Roboto Light"/>
              <a:cs typeface="Roboto Light"/>
              <a:sym typeface="Roboto Light"/>
            </a:endParaRPr>
          </a:p>
        </p:txBody>
      </p:sp>
      <p:sp>
        <p:nvSpPr>
          <p:cNvPr id="1145" name="Google Shape;1145;p69"/>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dirty="0"/>
              <a:t>First open the provided </a:t>
            </a:r>
            <a:r>
              <a:rPr lang="en" dirty="0">
                <a:solidFill>
                  <a:srgbClr val="FFFFFF"/>
                </a:solidFill>
                <a:highlight>
                  <a:srgbClr val="000000"/>
                </a:highlight>
                <a:latin typeface="Inconsolata"/>
                <a:ea typeface="Inconsolata"/>
                <a:cs typeface="Inconsolata"/>
                <a:sym typeface="Inconsolata"/>
              </a:rPr>
              <a:t>index.html</a:t>
            </a:r>
            <a:r>
              <a:rPr lang="en" dirty="0"/>
              <a:t> file in the browser and navigate to the console.</a:t>
            </a:r>
            <a:br>
              <a:rPr lang="en" dirty="0"/>
            </a:br>
            <a:endParaRPr dirty="0"/>
          </a:p>
          <a:p>
            <a:pPr marL="320040" lvl="0" indent="-180340" algn="l" rtl="0">
              <a:spcBef>
                <a:spcPts val="0"/>
              </a:spcBef>
              <a:spcAft>
                <a:spcPts val="0"/>
              </a:spcAft>
              <a:buSzPts val="1400"/>
              <a:buChar char="●"/>
            </a:pPr>
            <a:r>
              <a:rPr lang="en" dirty="0"/>
              <a:t>What is logged?</a:t>
            </a:r>
            <a:endParaRPr dirty="0"/>
          </a:p>
          <a:p>
            <a:pPr marL="457200" lvl="0" indent="0" algn="l" rtl="0">
              <a:spcBef>
                <a:spcPts val="800"/>
              </a:spcBef>
              <a:spcAft>
                <a:spcPts val="0"/>
              </a:spcAft>
              <a:buNone/>
            </a:pPr>
            <a:r>
              <a:rPr lang="en" dirty="0"/>
              <a:t>The </a:t>
            </a:r>
            <a:r>
              <a:rPr lang="en" dirty="0">
                <a:solidFill>
                  <a:srgbClr val="FFFFFF"/>
                </a:solidFill>
                <a:highlight>
                  <a:srgbClr val="000000"/>
                </a:highlight>
                <a:latin typeface="Inconsolata"/>
                <a:ea typeface="Inconsolata"/>
                <a:cs typeface="Inconsolata"/>
                <a:sym typeface="Inconsolata"/>
              </a:rPr>
              <a:t>window</a:t>
            </a:r>
            <a:r>
              <a:rPr lang="en" dirty="0"/>
              <a:t> object. In this use case, </a:t>
            </a:r>
            <a:r>
              <a:rPr lang="en" dirty="0">
                <a:solidFill>
                  <a:srgbClr val="FFFFFF"/>
                </a:solidFill>
                <a:highlight>
                  <a:srgbClr val="000000"/>
                </a:highlight>
                <a:latin typeface="Inconsolata"/>
                <a:ea typeface="Inconsolata"/>
                <a:cs typeface="Inconsolata"/>
                <a:sym typeface="Inconsolata"/>
              </a:rPr>
              <a:t>this</a:t>
            </a:r>
            <a:r>
              <a:rPr lang="en" dirty="0"/>
              <a:t> refers to the window. The </a:t>
            </a:r>
            <a:r>
              <a:rPr lang="en" dirty="0">
                <a:solidFill>
                  <a:srgbClr val="FFFFFF"/>
                </a:solidFill>
                <a:highlight>
                  <a:srgbClr val="000000"/>
                </a:highlight>
                <a:latin typeface="Inconsolata"/>
                <a:ea typeface="Inconsolata"/>
                <a:cs typeface="Inconsolata"/>
                <a:sym typeface="Inconsolata"/>
              </a:rPr>
              <a:t>window</a:t>
            </a:r>
            <a:r>
              <a:rPr lang="en" dirty="0"/>
              <a:t> is an object representation of an open window in a browser.</a:t>
            </a:r>
            <a:endParaRPr dirty="0"/>
          </a:p>
          <a:p>
            <a:pPr marL="320040" lvl="0" indent="-180340" algn="l" rtl="0">
              <a:spcBef>
                <a:spcPts val="800"/>
              </a:spcBef>
              <a:spcAft>
                <a:spcPts val="0"/>
              </a:spcAft>
              <a:buSzPts val="1400"/>
              <a:buChar char="●"/>
            </a:pPr>
            <a:r>
              <a:rPr lang="en" dirty="0"/>
              <a:t>Click in the </a:t>
            </a:r>
            <a:r>
              <a:rPr lang="en" dirty="0">
                <a:solidFill>
                  <a:srgbClr val="FFFFFF"/>
                </a:solidFill>
                <a:highlight>
                  <a:srgbClr val="000000"/>
                </a:highlight>
                <a:latin typeface="Inconsolata"/>
                <a:ea typeface="Inconsolata"/>
                <a:cs typeface="Inconsolata"/>
                <a:sym typeface="Inconsolata"/>
              </a:rPr>
              <a:t>window</a:t>
            </a:r>
            <a:r>
              <a:rPr lang="en" dirty="0"/>
              <a:t> object and begin looking at the numerous properties and methods it contains.</a:t>
            </a:r>
            <a:br>
              <a:rPr lang="en" dirty="0"/>
            </a:br>
            <a:endParaRPr dirty="0"/>
          </a:p>
          <a:p>
            <a:pPr marL="320040" lvl="0" indent="-180340" algn="l" rtl="0">
              <a:spcBef>
                <a:spcPts val="0"/>
              </a:spcBef>
              <a:spcAft>
                <a:spcPts val="0"/>
              </a:spcAft>
              <a:buSzPts val="1400"/>
              <a:buChar char="●"/>
            </a:pPr>
            <a:r>
              <a:rPr lang="en" dirty="0"/>
              <a:t>Make your way down to </a:t>
            </a:r>
            <a:r>
              <a:rPr lang="en" dirty="0">
                <a:solidFill>
                  <a:srgbClr val="FFFFFF"/>
                </a:solidFill>
                <a:highlight>
                  <a:srgbClr val="000000"/>
                </a:highlight>
                <a:latin typeface="Inconsolata"/>
                <a:ea typeface="Inconsolata"/>
                <a:cs typeface="Inconsolata"/>
                <a:sym typeface="Inconsolata"/>
              </a:rPr>
              <a:t>document</a:t>
            </a:r>
            <a:r>
              <a:rPr lang="en" dirty="0"/>
              <a:t> and click in it.</a:t>
            </a:r>
            <a:br>
              <a:rPr lang="en" dirty="0"/>
            </a:br>
            <a:endParaRPr dirty="0"/>
          </a:p>
          <a:p>
            <a:pPr marL="320040" lvl="0" indent="-180340" algn="l" rtl="0">
              <a:spcBef>
                <a:spcPts val="0"/>
              </a:spcBef>
              <a:spcAft>
                <a:spcPts val="0"/>
              </a:spcAft>
              <a:buSzPts val="1400"/>
              <a:buChar char="●"/>
            </a:pPr>
            <a:r>
              <a:rPr lang="en" dirty="0"/>
              <a:t>Spend some time looking through the properties and methods in </a:t>
            </a:r>
            <a:r>
              <a:rPr lang="en" dirty="0">
                <a:solidFill>
                  <a:srgbClr val="FFFFFF"/>
                </a:solidFill>
                <a:highlight>
                  <a:srgbClr val="000000"/>
                </a:highlight>
                <a:latin typeface="Inconsolata"/>
                <a:ea typeface="Inconsolata"/>
                <a:cs typeface="Inconsolata"/>
                <a:sym typeface="Inconsolata"/>
              </a:rPr>
              <a:t>window.document</a:t>
            </a:r>
            <a:r>
              <a:rPr lang="en" dirty="0"/>
              <a:t>.</a:t>
            </a:r>
            <a:endParaRPr dirty="0"/>
          </a:p>
        </p:txBody>
      </p:sp>
      <p:sp>
        <p:nvSpPr>
          <p:cNvPr id="1146" name="Google Shape;1146;p6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Document Object Model (DOM)</a:t>
            </a:r>
            <a:endParaRPr/>
          </a:p>
        </p:txBody>
      </p:sp>
      <p:sp>
        <p:nvSpPr>
          <p:cNvPr id="1158" name="Google Shape;115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a:spLocks noGrp="1"/>
          </p:cNvSpPr>
          <p:nvPr>
            <p:ph type="subTitle" idx="1"/>
          </p:nvPr>
        </p:nvSpPr>
        <p:spPr>
          <a:xfrm>
            <a:off x="0" y="675975"/>
            <a:ext cx="9168600" cy="102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DOM is an object-oriented representation of HTML (i.e., the HTML document modeled as JavaScript objects).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Each element is a node.</a:t>
            </a:r>
            <a:endParaRPr/>
          </a:p>
          <a:p>
            <a:pPr marL="0" lvl="0" indent="0" algn="l" rtl="0">
              <a:spcBef>
                <a:spcPts val="0"/>
              </a:spcBef>
              <a:spcAft>
                <a:spcPts val="0"/>
              </a:spcAft>
              <a:buClr>
                <a:schemeClr val="dk1"/>
              </a:buClr>
              <a:buSzPts val="1100"/>
              <a:buFont typeface="Arial"/>
              <a:buNone/>
            </a:pPr>
            <a:r>
              <a:rPr lang="en"/>
              <a:t>Nodes are organized in a tree.</a:t>
            </a: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the Node Tree of This HTML?</a:t>
            </a:r>
            <a:endParaRPr/>
          </a:p>
        </p:txBody>
      </p:sp>
      <p:sp>
        <p:nvSpPr>
          <p:cNvPr id="1166" name="Google Shape;116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7" name="Google Shape;1167;p72"/>
          <p:cNvSpPr/>
          <p:nvPr/>
        </p:nvSpPr>
        <p:spPr>
          <a:xfrm>
            <a:off x="601025" y="729725"/>
            <a:ext cx="8169900" cy="3990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73"/>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1173" name="Google Shape;117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the Parent, Child, and Sibling Nodes?</a:t>
            </a:r>
            <a:endParaRPr/>
          </a:p>
        </p:txBody>
      </p:sp>
      <p:sp>
        <p:nvSpPr>
          <p:cNvPr id="1174" name="Google Shape;1174;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Node Relationships: Parents, Children, and Siblings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80" name="Google Shape;1180;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1" name="Google Shape;1181;p74"/>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What Is the Node Tree of This HTML?</a:t>
            </a:r>
            <a:endParaRPr dirty="0"/>
          </a:p>
        </p:txBody>
      </p:sp>
      <p:sp>
        <p:nvSpPr>
          <p:cNvPr id="1166" name="Google Shape;116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770748B-74D2-44D7-8ABD-A062A12445AA}"/>
              </a:ext>
            </a:extLst>
          </p:cNvPr>
          <p:cNvPicPr>
            <a:picLocks noChangeAspect="1"/>
          </p:cNvPicPr>
          <p:nvPr/>
        </p:nvPicPr>
        <p:blipFill>
          <a:blip r:embed="rId3"/>
          <a:stretch>
            <a:fillRect/>
          </a:stretch>
        </p:blipFill>
        <p:spPr>
          <a:xfrm>
            <a:off x="2390734" y="631642"/>
            <a:ext cx="3165831" cy="4187066"/>
          </a:xfrm>
          <a:prstGeom prst="rect">
            <a:avLst/>
          </a:prstGeom>
        </p:spPr>
      </p:pic>
    </p:spTree>
    <p:extLst>
      <p:ext uri="{BB962C8B-B14F-4D97-AF65-F5344CB8AC3E}">
        <p14:creationId xmlns:p14="http://schemas.microsoft.com/office/powerpoint/2010/main" val="1910501480"/>
      </p:ext>
    </p:extLst>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50" y="19321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63" name="Google Shape;1063;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7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traversing the DOM?</a:t>
            </a:r>
            <a:endParaRPr/>
          </a:p>
        </p:txBody>
      </p:sp>
      <p:sp>
        <p:nvSpPr>
          <p:cNvPr id="1187" name="Google Shape;1187;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DOM Traversal</a:t>
            </a:r>
            <a:endParaRPr/>
          </a:p>
          <a:p>
            <a:pPr marL="0" lvl="0" indent="0" algn="l" rtl="0">
              <a:spcBef>
                <a:spcPts val="0"/>
              </a:spcBef>
              <a:spcAft>
                <a:spcPts val="0"/>
              </a:spcAft>
              <a:buNone/>
            </a:pPr>
            <a:endParaRPr/>
          </a:p>
        </p:txBody>
      </p:sp>
      <p:sp>
        <p:nvSpPr>
          <p:cNvPr id="1193" name="Google Shape;119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4" name="Google Shape;119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marL="0" lvl="0" indent="0" algn="l" rtl="0">
              <a:spcBef>
                <a:spcPts val="0"/>
              </a:spcBef>
              <a:spcAft>
                <a:spcPts val="0"/>
              </a:spcAft>
              <a:buNone/>
            </a:pPr>
            <a:endParaRPr/>
          </a:p>
        </p:txBody>
      </p:sp>
      <p:sp>
        <p:nvSpPr>
          <p:cNvPr id="1195" name="Google Shape;1195;p76"/>
          <p:cNvSpPr/>
          <p:nvPr/>
        </p:nvSpPr>
        <p:spPr>
          <a:xfrm>
            <a:off x="485150" y="1358175"/>
            <a:ext cx="8301600" cy="1885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marL="0" lvl="0" indent="0" algn="l" rtl="0">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196" name="Google Shape;1196;p76"/>
          <p:cNvSpPr txBox="1"/>
          <p:nvPr/>
        </p:nvSpPr>
        <p:spPr>
          <a:xfrm>
            <a:off x="1219925" y="3379500"/>
            <a:ext cx="6597300" cy="9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197" name="Google Shape;1197;p76"/>
          <p:cNvSpPr txBox="1"/>
          <p:nvPr/>
        </p:nvSpPr>
        <p:spPr>
          <a:xfrm>
            <a:off x="438200" y="3937200"/>
            <a:ext cx="8301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198" name="Google Shape;1198;p76"/>
          <p:cNvSpPr/>
          <p:nvPr/>
        </p:nvSpPr>
        <p:spPr>
          <a:xfrm>
            <a:off x="457200" y="4302000"/>
            <a:ext cx="8407800" cy="461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0" rIns="91425" bIns="0" anchor="ctr" anchorCtr="0">
            <a:noAutofit/>
          </a:bodyPr>
          <a:lstStyle/>
          <a:p>
            <a:pPr marL="0" lvl="0" indent="0" algn="l" rtl="0">
              <a:spcBef>
                <a:spcPts val="0"/>
              </a:spcBef>
              <a:spcAft>
                <a:spcPts val="800"/>
              </a:spcAft>
              <a:buNone/>
            </a:pPr>
            <a:r>
              <a:rPr lang="en" dirty="0">
                <a:solidFill>
                  <a:srgbClr val="FFFFFF"/>
                </a:solidFill>
                <a:latin typeface="Inconsolata"/>
                <a:ea typeface="Inconsolata"/>
                <a:cs typeface="Inconsolata"/>
                <a:sym typeface="Inconsolata"/>
              </a:rPr>
              <a:t>console.log(document.body.children[3].childNodes[7].parentElement.style.color = "red");</a:t>
            </a:r>
            <a:endParaRPr dirty="0">
              <a:solidFill>
                <a:srgbClr val="FFFFFF"/>
              </a:solidFill>
              <a:latin typeface="Inconsolata"/>
              <a:ea typeface="Inconsolata"/>
              <a:cs typeface="Inconsolata"/>
              <a:sym typeface="Inconsolata"/>
            </a:endParaRPr>
          </a:p>
        </p:txBody>
      </p:sp>
      <p:pic>
        <p:nvPicPr>
          <p:cNvPr id="1199" name="Google Shape;1199;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Our Goal Today</a:t>
            </a:r>
            <a:endParaRPr/>
          </a:p>
        </p:txBody>
      </p:sp>
      <p:sp>
        <p:nvSpPr>
          <p:cNvPr id="1205" name="Google Shape;1205;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06" name="Google Shape;1206;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07" name="Google Shape;1207;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08" name="Google Shape;1208;p77"/>
          <p:cNvSpPr txBox="1"/>
          <p:nvPr/>
        </p:nvSpPr>
        <p:spPr>
          <a:xfrm>
            <a:off x="1579475" y="2323513"/>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09" name="Google Shape;1209;p77"/>
          <p:cNvSpPr txBox="1"/>
          <p:nvPr/>
        </p:nvSpPr>
        <p:spPr>
          <a:xfrm>
            <a:off x="5124400" y="2222388"/>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Blocks of the Web</a:t>
            </a:r>
            <a:endParaRPr/>
          </a:p>
        </p:txBody>
      </p:sp>
      <p:graphicFrame>
        <p:nvGraphicFramePr>
          <p:cNvPr id="1070" name="Google Shape;1070;p59"/>
          <p:cNvGraphicFramePr/>
          <p:nvPr/>
        </p:nvGraphicFramePr>
        <p:xfrm>
          <a:off x="453563" y="1015938"/>
          <a:ext cx="8236875" cy="3455125"/>
        </p:xfrm>
        <a:graphic>
          <a:graphicData uri="http://schemas.openxmlformats.org/drawingml/2006/table">
            <a:tbl>
              <a:tblPr>
                <a:noFill/>
                <a:tableStyleId>{B58E32C0-0D47-436B-A737-CB7C2A688C19}</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1950">
                <a:tc>
                  <a:txBody>
                    <a:bodyPr/>
                    <a:lstStyle/>
                    <a:p>
                      <a:pPr marL="0" lvl="0" indent="0" algn="ctr" rtl="0">
                        <a:spcBef>
                          <a:spcPts val="0"/>
                        </a:spcBef>
                        <a:spcAft>
                          <a:spcPts val="0"/>
                        </a:spcAft>
                        <a:buNone/>
                      </a:pPr>
                      <a:r>
                        <a:rPr lang="en" b="1">
                          <a:solidFill>
                            <a:srgbClr val="FFFFFF"/>
                          </a:solidFill>
                        </a:rPr>
                        <a:t>HTML</a:t>
                      </a:r>
                      <a:endParaRPr b="1">
                        <a:solidFill>
                          <a:srgbClr val="FFFFFF"/>
                        </a:solidFill>
                      </a:endParaRPr>
                    </a:p>
                  </a:txBody>
                  <a:tcPr marL="137150" marR="91425" marT="91425" marB="91425" anchor="b">
                    <a:solidFill>
                      <a:srgbClr val="FF0000">
                        <a:alpha val="71520"/>
                      </a:srgbClr>
                    </a:solidFill>
                  </a:tcPr>
                </a:tc>
                <a:tc>
                  <a:txBody>
                    <a:bodyPr/>
                    <a:lstStyle/>
                    <a:p>
                      <a:pPr marL="0" lvl="0" indent="0" algn="ctr" rtl="0">
                        <a:spcBef>
                          <a:spcPts val="0"/>
                        </a:spcBef>
                        <a:spcAft>
                          <a:spcPts val="0"/>
                        </a:spcAft>
                        <a:buNone/>
                      </a:pPr>
                      <a:r>
                        <a:rPr lang="en" b="1">
                          <a:solidFill>
                            <a:srgbClr val="FFFFFF"/>
                          </a:solidFill>
                        </a:rPr>
                        <a:t>CSS</a:t>
                      </a:r>
                      <a:endParaRPr b="1">
                        <a:solidFill>
                          <a:srgbClr val="FFFFFF"/>
                        </a:solidFill>
                      </a:endParaRPr>
                    </a:p>
                  </a:txBody>
                  <a:tcPr marL="137150" marR="91425" marT="91425" marB="91425" anchor="b">
                    <a:solidFill>
                      <a:srgbClr val="6D9EEB"/>
                    </a:solidFill>
                  </a:tcPr>
                </a:tc>
                <a:tc>
                  <a:txBody>
                    <a:bodyPr/>
                    <a:lstStyle/>
                    <a:p>
                      <a:pPr marL="0" lvl="0" indent="0" algn="ctr" rtl="0">
                        <a:spcBef>
                          <a:spcPts val="0"/>
                        </a:spcBef>
                        <a:spcAft>
                          <a:spcPts val="0"/>
                        </a:spcAft>
                        <a:buNone/>
                      </a:pPr>
                      <a:r>
                        <a:rPr lang="en" b="1"/>
                        <a:t>JavaScript</a:t>
                      </a:r>
                      <a:endParaRPr b="1"/>
                    </a:p>
                  </a:txBody>
                  <a:tcPr marL="137150" marR="91425" marT="91425" marB="91425" anchor="b">
                    <a:solidFill>
                      <a:srgbClr val="FFD966"/>
                    </a:solidFill>
                  </a:tcPr>
                </a:tc>
                <a:extLst>
                  <a:ext uri="{0D108BD9-81ED-4DB2-BD59-A6C34878D82A}">
                    <a16:rowId xmlns:a16="http://schemas.microsoft.com/office/drawing/2014/main" val="10000"/>
                  </a:ext>
                </a:extLst>
              </a:tr>
              <a:tr h="3003175">
                <a:tc>
                  <a:txBody>
                    <a:bodyPr/>
                    <a:lstStyle/>
                    <a:p>
                      <a:pPr marL="0" lvl="0" indent="0" algn="l" rtl="0">
                        <a:spcBef>
                          <a:spcPts val="0"/>
                        </a:spcBef>
                        <a:spcAft>
                          <a:spcPts val="0"/>
                        </a:spcAft>
                        <a:buNone/>
                      </a:pPr>
                      <a:r>
                        <a:rPr lang="en" sz="1300"/>
                        <a:t>Used to write content.</a:t>
                      </a:r>
                      <a:endParaRPr sz="1300"/>
                    </a:p>
                  </a:txBody>
                  <a:tcPr marL="182875" marR="182875" marT="182875" marB="182875"/>
                </a:tc>
                <a:tc>
                  <a:txBody>
                    <a:bodyPr/>
                    <a:lstStyle/>
                    <a:p>
                      <a:pPr marL="0" lvl="0" indent="0" algn="l" rtl="0">
                        <a:spcBef>
                          <a:spcPts val="0"/>
                        </a:spcBef>
                        <a:spcAft>
                          <a:spcPts val="0"/>
                        </a:spcAft>
                        <a:buNone/>
                      </a:pPr>
                      <a:r>
                        <a:rPr lang="en" sz="1300"/>
                        <a:t>Used to format content.</a:t>
                      </a:r>
                      <a:endParaRPr sz="1300"/>
                    </a:p>
                  </a:txBody>
                  <a:tcPr marL="182875" marR="182875" marT="182875" marB="182875"/>
                </a:tc>
                <a:tc>
                  <a:txBody>
                    <a:bodyPr/>
                    <a:lstStyle/>
                    <a:p>
                      <a:pPr marL="0" lvl="0" indent="0" algn="l" rtl="0">
                        <a:spcBef>
                          <a:spcPts val="0"/>
                        </a:spcBef>
                        <a:spcAft>
                          <a:spcPts val="0"/>
                        </a:spcAft>
                        <a:buNone/>
                      </a:pPr>
                      <a:r>
                        <a:rPr lang="en" sz="1300"/>
                        <a:t>Used to create dynamic web applications that take in user inputs, change what’s displayed to users, animate elements, and much more.</a:t>
                      </a:r>
                      <a:endParaRPr sz="1300"/>
                    </a:p>
                  </a:txBody>
                  <a:tcPr marL="182875" marR="182875" marT="182875" marB="182875"/>
                </a:tc>
                <a:extLst>
                  <a:ext uri="{0D108BD9-81ED-4DB2-BD59-A6C34878D82A}">
                    <a16:rowId xmlns:a16="http://schemas.microsoft.com/office/drawing/2014/main" val="10001"/>
                  </a:ext>
                </a:extLst>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0"/>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(or where) do we </a:t>
            </a:r>
            <a:br>
              <a:rPr lang="en"/>
            </a:br>
            <a:r>
              <a:rPr lang="en"/>
              <a:t>connect all three?</a:t>
            </a:r>
            <a:endParaRPr/>
          </a:p>
        </p:txBody>
      </p:sp>
      <p:sp>
        <p:nvSpPr>
          <p:cNvPr id="1079" name="Google Shape;10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sp>
        <p:nvSpPr>
          <p:cNvPr id="1085" name="Google Shape;108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They Are Connected in the Web Browser</a:t>
            </a:r>
            <a:endParaRPr/>
          </a:p>
        </p:txBody>
      </p:sp>
      <p:sp>
        <p:nvSpPr>
          <p:cNvPr id="1086" name="Google Shape;1086;p61"/>
          <p:cNvSpPr txBox="1">
            <a:spLocks noGrp="1"/>
          </p:cNvSpPr>
          <p:nvPr>
            <p:ph type="subTitle" idx="1"/>
          </p:nvPr>
        </p:nvSpPr>
        <p:spPr>
          <a:xfrm>
            <a:off x="0" y="675975"/>
            <a:ext cx="8520900" cy="608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94" name="Google Shape;1094;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3"/>
          <p:cNvSpPr txBox="1">
            <a:spLocks noGrp="1"/>
          </p:cNvSpPr>
          <p:nvPr>
            <p:ph type="title"/>
          </p:nvPr>
        </p:nvSpPr>
        <p:spPr>
          <a:xfrm>
            <a:off x="1878625" y="1212950"/>
            <a:ext cx="65952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latin typeface="Roboto Light"/>
                <a:ea typeface="Roboto Light"/>
                <a:cs typeface="Roboto Light"/>
                <a:sym typeface="Roboto Light"/>
              </a:rPr>
              <a:t>A </a:t>
            </a:r>
            <a:r>
              <a:rPr lang="en" sz="2400" b="1" dirty="0">
                <a:latin typeface="Roboto"/>
                <a:ea typeface="Roboto"/>
                <a:cs typeface="Roboto"/>
                <a:sym typeface="Roboto"/>
              </a:rPr>
              <a:t>web browser</a:t>
            </a:r>
            <a:r>
              <a:rPr lang="en" sz="2400" dirty="0">
                <a:latin typeface="Roboto Light"/>
                <a:ea typeface="Roboto Light"/>
                <a:cs typeface="Roboto Light"/>
                <a:sym typeface="Roboto Light"/>
              </a:rPr>
              <a:t>, or </a:t>
            </a:r>
            <a:r>
              <a:rPr lang="en" sz="2400" b="1" dirty="0">
                <a:latin typeface="Roboto"/>
                <a:ea typeface="Roboto"/>
                <a:cs typeface="Roboto"/>
                <a:sym typeface="Roboto"/>
              </a:rPr>
              <a:t>browser</a:t>
            </a:r>
            <a:r>
              <a:rPr lang="en" sz="2400" dirty="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dirty="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dirty="0">
              <a:latin typeface="Roboto Light"/>
              <a:ea typeface="Roboto Light"/>
              <a:cs typeface="Roboto Light"/>
              <a:sym typeface="Roboto Light"/>
            </a:endParaRPr>
          </a:p>
          <a:p>
            <a:pPr marL="0" lvl="0" indent="0" algn="l" rtl="0">
              <a:spcBef>
                <a:spcPts val="0"/>
              </a:spcBef>
              <a:spcAft>
                <a:spcPts val="0"/>
              </a:spcAft>
              <a:buNone/>
            </a:pPr>
            <a:endParaRPr sz="2400" dirty="0">
              <a:latin typeface="Roboto Light"/>
              <a:ea typeface="Roboto Light"/>
              <a:cs typeface="Roboto Light"/>
              <a:sym typeface="Roboto Light"/>
            </a:endParaRPr>
          </a:p>
        </p:txBody>
      </p:sp>
      <p:sp>
        <p:nvSpPr>
          <p:cNvPr id="1100" name="Google Shape;1100;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4"/>
          <p:cNvSpPr txBox="1">
            <a:spLocks noGrp="1"/>
          </p:cNvSpPr>
          <p:nvPr>
            <p:ph type="title"/>
          </p:nvPr>
        </p:nvSpPr>
        <p:spPr>
          <a:xfrm>
            <a:off x="237100" y="2621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application </a:t>
            </a:r>
            <a:br>
              <a:rPr lang="en"/>
            </a:br>
            <a:r>
              <a:rPr lang="en"/>
              <a:t>programming interface (API)?</a:t>
            </a:r>
            <a:endParaRPr/>
          </a:p>
        </p:txBody>
      </p:sp>
      <p:sp>
        <p:nvSpPr>
          <p:cNvPr id="1107" name="Google Shape;1107;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5"/>
          <p:cNvSpPr txBox="1">
            <a:spLocks noGrp="1"/>
          </p:cNvSpPr>
          <p:nvPr>
            <p:ph type="title"/>
          </p:nvPr>
        </p:nvSpPr>
        <p:spPr>
          <a:xfrm>
            <a:off x="1878625" y="1212950"/>
            <a:ext cx="67890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lang="en" sz="2400" b="1">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1114" name="Google Shape;1114;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1415</Words>
  <Application>Microsoft Office PowerPoint</Application>
  <PresentationFormat>On-screen Show (16:9)</PresentationFormat>
  <Paragraphs>217</Paragraphs>
  <Slides>23</Slides>
  <Notes>23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Light</vt:lpstr>
      <vt:lpstr>Inconsolata</vt:lpstr>
      <vt:lpstr>Roboto Medium</vt:lpstr>
      <vt:lpstr>Roboto Thin</vt:lpstr>
      <vt:lpstr>Arial</vt:lpstr>
      <vt:lpstr>Amatic SC</vt:lpstr>
      <vt:lpstr>Roboto</vt:lpstr>
      <vt:lpstr>Simple Light</vt:lpstr>
      <vt:lpstr>Lesson 4.1</vt:lpstr>
      <vt:lpstr>What are the three building  blocks of the web?  </vt:lpstr>
      <vt:lpstr>Building Blocks of the Web</vt:lpstr>
      <vt:lpstr>How (or where) do we  connect all three?</vt:lpstr>
      <vt:lpstr>They Are Connected in the Web Browser</vt:lpstr>
      <vt:lpstr>What is a web browser? </vt:lpstr>
      <vt:lpstr>A web browser, or browser, is a program used to access information on the World Wide Web. Every webpage, image and video on the web can be accessed via a specific Unified Resource Link (URL). This lets browsers retrieve these resources from a web server and display them on a user's device.  </vt:lpstr>
      <vt:lpstr>What is an application  programming interface (API)?</vt:lpstr>
      <vt:lpstr>In web development, an API is a set of code features (methods, properties, events, and URLs) that developers can use in their apps to interact with components of a user's web browser, data sets, hardware/software on a user’s computer, or third-party software and services.  </vt:lpstr>
      <vt:lpstr>What are web APIs?</vt:lpstr>
      <vt:lpstr>Web APIs</vt:lpstr>
      <vt:lpstr>Activity: This Window See instructions in 01-Stu_This-Window  in the class repo. In this activity, you will use   console.log(this) and dig around inside the returned object, answering some questions along the way.</vt:lpstr>
      <vt:lpstr>Activity: This Window (01-Stu_This-Window)</vt:lpstr>
      <vt:lpstr>What is  window.document?</vt:lpstr>
      <vt:lpstr>The Document Object Model (DOM)</vt:lpstr>
      <vt:lpstr>What Is the Node Tree of This HTML?</vt:lpstr>
      <vt:lpstr>What Are the Parent, Child, and Sibling Nodes?</vt:lpstr>
      <vt:lpstr>Node Relationships: Parents, Children, and Siblings  </vt:lpstr>
      <vt:lpstr>What Is the Node Tree of This HTML?</vt:lpstr>
      <vt:lpstr>What is traversing the DOM?</vt:lpstr>
      <vt:lpstr>DOM Traversal </vt:lpstr>
      <vt:lpstr>Our Goal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4.1</dc:title>
  <cp:lastModifiedBy>Spencer Shadley</cp:lastModifiedBy>
  <cp:revision>10</cp:revision>
  <dcterms:modified xsi:type="dcterms:W3CDTF">2019-12-01T06:58:01Z</dcterms:modified>
</cp:coreProperties>
</file>